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embeddedFontLst>
    <p:embeddedFont>
      <p:font typeface="Old Standard TT" panose="020B0604020202020204" charset="0"/>
      <p:regular r:id="rId49"/>
      <p:bold r:id="rId50"/>
      <p: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70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ler Howard" userId="91ab63ab47daf7fe" providerId="LiveId" clId="{5C7E8A77-3368-42F2-93BB-D6968A94CFC9}"/>
    <pc:docChg chg="custSel modSld">
      <pc:chgData name="Kyler Howard" userId="91ab63ab47daf7fe" providerId="LiveId" clId="{5C7E8A77-3368-42F2-93BB-D6968A94CFC9}" dt="2024-04-15T17:32:20.793" v="8" actId="20577"/>
      <pc:docMkLst>
        <pc:docMk/>
      </pc:docMkLst>
      <pc:sldChg chg="modSp mod">
        <pc:chgData name="Kyler Howard" userId="91ab63ab47daf7fe" providerId="LiveId" clId="{5C7E8A77-3368-42F2-93BB-D6968A94CFC9}" dt="2024-04-15T17:32:20.793" v="8" actId="20577"/>
        <pc:sldMkLst>
          <pc:docMk/>
          <pc:sldMk cId="0" sldId="256"/>
        </pc:sldMkLst>
        <pc:spChg chg="mod">
          <ac:chgData name="Kyler Howard" userId="91ab63ab47daf7fe" providerId="LiveId" clId="{5C7E8A77-3368-42F2-93BB-D6968A94CFC9}" dt="2024-04-15T17:32:20.793" v="8" actId="20577"/>
          <ac:spMkLst>
            <pc:docMk/>
            <pc:sldMk cId="0" sldId="256"/>
            <ac:spMk id="6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classification/plot_classifier_comparison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eline_of_machine_learning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d72b85f4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d72b85f4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in dimensionality reduction/feature extraction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d72b85f4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d72b85f4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in classifiers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d6ae567a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6d6ae567a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https://scikit-learn.org/stable/auto_examples/classification/plot_classifier_comparison.html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6d6ae567a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6d6ae567a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d3c4a9508_0_2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d3c4a9508_0_2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gradients used to compute the weight update may get very close to zero, preventing the network from learning new weights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the error gradient is propagated backward through the network from the output layer to the input layer, it tends to decrease exponentially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short-term memory networks, Relu function, batch normalization, skip connections, etc.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d3c4a9508_0_2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d3c4a9508_0_2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d3c4a9508_0_2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d3c4a9508_0_2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d3c4a9508_0_2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6d3c4a9508_0_2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d72b85f4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6d72b85f4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4D2B"/>
              </a:buClr>
              <a:buSzPts val="1200"/>
              <a:buFont typeface="Old Standard TT"/>
              <a:buChar char="●"/>
            </a:pPr>
            <a:r>
              <a:rPr lang="en" sz="1200">
                <a:solidFill>
                  <a:srgbClr val="1E4D2B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Association:</a:t>
            </a:r>
            <a:endParaRPr sz="1200">
              <a:solidFill>
                <a:srgbClr val="1E4D2B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4D2B"/>
              </a:buClr>
              <a:buSzPts val="1200"/>
              <a:buFont typeface="Old Standard TT"/>
              <a:buChar char="○"/>
            </a:pPr>
            <a:r>
              <a:rPr lang="en" sz="1200">
                <a:solidFill>
                  <a:srgbClr val="1E4D2B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Discover “rules” that describe your data.</a:t>
            </a:r>
            <a:endParaRPr sz="1200">
              <a:solidFill>
                <a:srgbClr val="1E4D2B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4D2B"/>
              </a:buClr>
              <a:buSzPts val="1200"/>
              <a:buFont typeface="Old Standard TT"/>
              <a:buChar char="○"/>
            </a:pPr>
            <a:r>
              <a:rPr lang="en" sz="1200">
                <a:solidFill>
                  <a:srgbClr val="1E4D2B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People who buy X also tend to buy Y</a:t>
            </a:r>
            <a:endParaRPr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d3c4a9508_0_2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6d3c4a9508_0_2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midjourney/stable diffusion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“Design an image to represent self-supervised learning such as autoencoders, GPTs, and GANs”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d3c4a9508_0_2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6d3c4a9508_0_2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d3c4a9508_0_2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6d3c4a9508_0_2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DeepBlue = chess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AlphaGo = Go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6d3c4a9508_0_2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6d3c4a9508_0_2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conditions should be met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both learning tasks are similar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source and target datasets data distributions do not vary too greatly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comparable model can be applied to both tasks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d3c4a9508_0_2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6d3c4a9508_0_2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6d3c4a9508_0_1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6d3c4a9508_0_1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6d3c4a9508_0_1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6d3c4a9508_0_1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6e6aef658d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6e6aef658d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6d64e96bd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6d64e96bd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 - potentially add slides about how optimizers converge differently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6d64e96bd0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6d64e96bd0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6e6aef658d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6e6aef658d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Graident descent image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6d72b85f4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6d72b85f4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11111"/>
              </a:buClr>
              <a:buSzPts val="1050"/>
              <a:buFont typeface="Roboto"/>
              <a:buChar char="●"/>
            </a:pPr>
            <a:r>
              <a:rPr lang="en" sz="1050" b="1">
                <a:solidFill>
                  <a:srgbClr val="111111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Common Optimizers</a:t>
            </a:r>
            <a:r>
              <a:rPr lang="en" sz="1050">
                <a:solidFill>
                  <a:srgbClr val="111111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sz="1050">
              <a:solidFill>
                <a:srgbClr val="111111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050"/>
              <a:buFont typeface="Roboto"/>
              <a:buChar char="○"/>
            </a:pPr>
            <a:r>
              <a:rPr lang="en" sz="1050" b="1">
                <a:solidFill>
                  <a:srgbClr val="111111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Stochastic Gradient Descent (SGD)</a:t>
            </a:r>
            <a:r>
              <a:rPr lang="en" sz="1050">
                <a:solidFill>
                  <a:srgbClr val="111111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: The basic form of gradient descent that updates weights using a small subset (mini-batch) of the training data.</a:t>
            </a:r>
            <a:endParaRPr sz="1050">
              <a:solidFill>
                <a:srgbClr val="111111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050"/>
              <a:buFont typeface="Roboto"/>
              <a:buChar char="○"/>
            </a:pPr>
            <a:r>
              <a:rPr lang="en" sz="1050" b="1">
                <a:solidFill>
                  <a:srgbClr val="111111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Adam</a:t>
            </a:r>
            <a:r>
              <a:rPr lang="en" sz="1050">
                <a:solidFill>
                  <a:srgbClr val="111111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: An adaptive learning rate optimizer that combines ideas from both momentum and RMSProp. It adjusts the learning rate based on past gradients.</a:t>
            </a:r>
            <a:endParaRPr sz="1050">
              <a:solidFill>
                <a:srgbClr val="111111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050"/>
              <a:buFont typeface="Roboto"/>
              <a:buChar char="○"/>
            </a:pPr>
            <a:r>
              <a:rPr lang="en" sz="1050" b="1">
                <a:solidFill>
                  <a:srgbClr val="111111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Adagrad</a:t>
            </a:r>
            <a:r>
              <a:rPr lang="en" sz="1050">
                <a:solidFill>
                  <a:srgbClr val="111111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: Adapts the learning rate for each parameter based on the historical gradients.</a:t>
            </a:r>
            <a:endParaRPr sz="1050">
              <a:solidFill>
                <a:srgbClr val="111111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050"/>
              <a:buFont typeface="Roboto"/>
              <a:buChar char="○"/>
            </a:pPr>
            <a:r>
              <a:rPr lang="en" sz="1050" b="1">
                <a:solidFill>
                  <a:srgbClr val="111111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RMSProp</a:t>
            </a:r>
            <a:r>
              <a:rPr lang="en" sz="1050">
                <a:solidFill>
                  <a:srgbClr val="111111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: Root Mean Square Propagation, which also adapts the learning rate but with a moving average of squared gradients.</a:t>
            </a:r>
            <a:endParaRPr sz="1050">
              <a:solidFill>
                <a:srgbClr val="111111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050"/>
              <a:buFont typeface="Roboto"/>
              <a:buChar char="○"/>
            </a:pPr>
            <a:r>
              <a:rPr lang="en" sz="1050" b="1">
                <a:solidFill>
                  <a:srgbClr val="111111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Momentum</a:t>
            </a:r>
            <a:r>
              <a:rPr lang="en" sz="1050">
                <a:solidFill>
                  <a:srgbClr val="111111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: Introduces momentum to accelerate convergence by considering past gradients.</a:t>
            </a:r>
            <a:endParaRPr sz="1050">
              <a:solidFill>
                <a:srgbClr val="111111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050"/>
              <a:buFont typeface="Roboto"/>
              <a:buChar char="○"/>
            </a:pPr>
            <a:r>
              <a:rPr lang="en" sz="1050" b="1">
                <a:solidFill>
                  <a:srgbClr val="111111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Adadelta</a:t>
            </a:r>
            <a:r>
              <a:rPr lang="en" sz="1050">
                <a:solidFill>
                  <a:srgbClr val="111111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: An extension of Adagrad that addresses its limitations.</a:t>
            </a:r>
            <a:endParaRPr sz="1050">
              <a:solidFill>
                <a:srgbClr val="111111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d3c4a9508_0_2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d3c4a9508_0_2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e6aef658d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6e6aef658d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d3c4a9508_0_2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6d3c4a9508_0_2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d3c4a9508_0_1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6d3c4a9508_0_1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6d6ae567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6d6ae567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6d6ae567a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6d6ae567a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6d6ae567a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6d6ae567a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6d6ae567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6d6ae567a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[X+L] -&gt; Y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6e232f257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6e232f257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e523e91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6e523e916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cb7b73d2b5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cb7b73d2b5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d3c4a950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d3c4a950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6d3c4a9508_0_2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6d3c4a9508_0_2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6d3c4a9508_0_2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6d3c4a9508_0_2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6e232f257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6e232f257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6e232f257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6e232f257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nonlinear differential operator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t_u/x_u are initial/boundary training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t_f/x_f are collocation points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6e232f257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6e232f257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6e523e916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6e523e916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Ways we could set up where the variables come from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End to end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Input u, output sigma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Unet, output sigma from latent and u from main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Post process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Effectively do forward and post-process at same time. Get both u and sigma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6e523e916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6e523e916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d6ae567a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6d6ae567a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neural network of more than three layers, including the inputs and the output, can be considered a deep-learning algorithm. That can be represented by the following diagram: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d6ae567a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d6ae567a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https://en.wikipedia.org/wiki/Timeline_of_machine_learning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6d3c4a9508_0_2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6d3c4a9508_0_2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d3c4a9508_0_1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6d3c4a9508_0_1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e232f257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e232f257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7800" y="4959025"/>
            <a:ext cx="91518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-7800" y="5056825"/>
            <a:ext cx="9151800" cy="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Aut32pR5PQA?feature=oembed" TargetMode="External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6.png"/><Relationship Id="rId5" Type="http://schemas.openxmlformats.org/officeDocument/2006/relationships/image" Target="../media/image39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Kyler &amp; Carlos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4/12/24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Boltzmann Machine (1985)</a:t>
            </a: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311700" y="1567100"/>
            <a:ext cx="4547400" cy="17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unit is restricted to a state {0,1}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Visible units are from the training set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Hidden units are randomly initialized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Minimize global energy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Weighted interactions and biases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450" y="631700"/>
            <a:ext cx="4090850" cy="38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250" y="3333807"/>
            <a:ext cx="3143250" cy="73254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Support-Vector Machine (1995)</a:t>
            </a:r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311700" y="1664850"/>
            <a:ext cx="4260300" cy="18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Maximize the margin between a hyperplane and the classified training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</a:t>
            </a:r>
            <a:r>
              <a:rPr lang="en" baseline="-25000"/>
              <a:t>3</a:t>
            </a:r>
            <a:r>
              <a:rPr lang="en"/>
              <a:t> in the figure is the maximum-margin hyperplane</a:t>
            </a:r>
            <a:endParaRPr sz="2700">
              <a:solidFill>
                <a:srgbClr val="1B1E1F"/>
              </a:solidFill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71600"/>
            <a:ext cx="3924563" cy="33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Machine Learning Models</a:t>
            </a:r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27795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Regression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Logistic Regression</a:t>
            </a:r>
            <a:endParaRPr/>
          </a:p>
        </p:txBody>
      </p:sp>
      <p:sp>
        <p:nvSpPr>
          <p:cNvPr id="144" name="Google Shape;144;p24"/>
          <p:cNvSpPr txBox="1"/>
          <p:nvPr/>
        </p:nvSpPr>
        <p:spPr>
          <a:xfrm>
            <a:off x="3081600" y="1171600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K-Nearest Neighbors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Naive Bayes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6072000" y="1171600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Decision Trees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Random Forests</a:t>
            </a:r>
            <a:endParaRPr/>
          </a:p>
        </p:txBody>
      </p:sp>
      <p:grpSp>
        <p:nvGrpSpPr>
          <p:cNvPr id="146" name="Google Shape;146;p24"/>
          <p:cNvGrpSpPr/>
          <p:nvPr/>
        </p:nvGrpSpPr>
        <p:grpSpPr>
          <a:xfrm>
            <a:off x="1876013" y="2017900"/>
            <a:ext cx="5411176" cy="2841575"/>
            <a:chOff x="311700" y="2017900"/>
            <a:chExt cx="5411176" cy="2841575"/>
          </a:xfrm>
        </p:grpSpPr>
        <p:pic>
          <p:nvPicPr>
            <p:cNvPr id="147" name="Google Shape;147;p24"/>
            <p:cNvPicPr preferRelativeResize="0"/>
            <p:nvPr/>
          </p:nvPicPr>
          <p:blipFill rotWithShape="1">
            <a:blip r:embed="rId3">
              <a:alphaModFix/>
            </a:blip>
            <a:srcRect r="72604"/>
            <a:stretch/>
          </p:blipFill>
          <p:spPr>
            <a:xfrm>
              <a:off x="311700" y="2017900"/>
              <a:ext cx="2334249" cy="2841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24"/>
            <p:cNvPicPr preferRelativeResize="0"/>
            <p:nvPr/>
          </p:nvPicPr>
          <p:blipFill rotWithShape="1">
            <a:blip r:embed="rId3">
              <a:alphaModFix/>
            </a:blip>
            <a:srcRect l="45516" r="36362"/>
            <a:stretch/>
          </p:blipFill>
          <p:spPr>
            <a:xfrm>
              <a:off x="2645950" y="2017900"/>
              <a:ext cx="1544003" cy="2841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4"/>
            <p:cNvPicPr preferRelativeResize="0"/>
            <p:nvPr/>
          </p:nvPicPr>
          <p:blipFill rotWithShape="1">
            <a:blip r:embed="rId3">
              <a:alphaModFix/>
            </a:blip>
            <a:srcRect l="81646" r="9348"/>
            <a:stretch/>
          </p:blipFill>
          <p:spPr>
            <a:xfrm>
              <a:off x="4188375" y="2017900"/>
              <a:ext cx="767252" cy="2841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24"/>
            <p:cNvPicPr preferRelativeResize="0"/>
            <p:nvPr/>
          </p:nvPicPr>
          <p:blipFill rotWithShape="1">
            <a:blip r:embed="rId3">
              <a:alphaModFix/>
            </a:blip>
            <a:srcRect l="63627" r="27368"/>
            <a:stretch/>
          </p:blipFill>
          <p:spPr>
            <a:xfrm>
              <a:off x="4955623" y="2017900"/>
              <a:ext cx="767252" cy="2841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" name="Google Shape;15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 Forward Neural Networks</a:t>
            </a:r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of our lab’s work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independent data points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to design/train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handle nonlinear data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2" y="1171600"/>
            <a:ext cx="3917126" cy="349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Networks (RNNs)</a:t>
            </a:r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time series/sequence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Contains “memory”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Vanishing gradient problem (also with deep feed forward)</a:t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013" y="2181039"/>
            <a:ext cx="7779976" cy="25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490250" y="0"/>
            <a:ext cx="5604000" cy="11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4294967295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machine 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structures of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Types of learning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layers, weights/biases, &amp; optimization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architectures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Physics Informed Neural Networks (PINNs)</a:t>
            </a:r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6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Virtually all of the models used in our lab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Labeled training sets</a:t>
            </a:r>
            <a:endParaRPr sz="1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for classification or regression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 neural networks (C/R)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Naive Bayes (C)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Linear/logistic regression (C/R)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 vector machines (</a:t>
            </a:r>
            <a:r>
              <a:rPr lang="en" u="sng"/>
              <a:t>C</a:t>
            </a:r>
            <a:r>
              <a:rPr lang="en"/>
              <a:t>/R)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K-nearest Neighbors (</a:t>
            </a:r>
            <a:r>
              <a:rPr lang="en" u="sng"/>
              <a:t>C</a:t>
            </a:r>
            <a:r>
              <a:rPr lang="en"/>
              <a:t>/R)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Random forests (</a:t>
            </a:r>
            <a:r>
              <a:rPr lang="en" u="sng"/>
              <a:t>C</a:t>
            </a:r>
            <a:r>
              <a:rPr lang="en"/>
              <a:t>/R)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Spam filtering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 classification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Medical diagnosis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525" y="1258576"/>
            <a:ext cx="3504774" cy="3510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9999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label predicts percent chance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Turns into a discrete output vector of 0/1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Outputs are continuous values </a:t>
            </a:r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4832400" y="445025"/>
            <a:ext cx="39999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75" y="1729275"/>
            <a:ext cx="3110350" cy="31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667" y="1729276"/>
            <a:ext cx="3729356" cy="310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</a:t>
            </a:r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5015700" cy="3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Unlabeled data, frequently no training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for clustering, association, or dimensionality reduction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 latent space = features of interest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K-means (C)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Apriori algorithms (A)</a:t>
            </a:r>
            <a:endParaRPr sz="18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Autoencoders (DR)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Sequence to Sequence (Seq2Seq) models (DR)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Principal component analysis (DR)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Translation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Anomaly detection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Customer segmentation</a:t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 l="1143" r="1152"/>
          <a:stretch/>
        </p:blipFill>
        <p:spPr>
          <a:xfrm>
            <a:off x="5327525" y="1258576"/>
            <a:ext cx="3504775" cy="35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Self-Supervised Learning</a:t>
            </a:r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49971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Unsupervised learning on supervised tasks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 generate implicit labels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Still has loss function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</a:t>
            </a:r>
            <a:endParaRPr sz="18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Autoencoders (Dim’ Reduction)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Autoregression (Association)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BERT &amp; GPT (NLP)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Generative Adversarial Networks (GANs)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Computer vision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Masked image reconstructions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Natural language processing (NLP)</a:t>
            </a:r>
            <a:endParaRPr/>
          </a:p>
        </p:txBody>
      </p:sp>
      <p:sp>
        <p:nvSpPr>
          <p:cNvPr id="208" name="Google Shape;20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775" y="1058225"/>
            <a:ext cx="3510600" cy="3510600"/>
          </a:xfrm>
          <a:prstGeom prst="roundRect">
            <a:avLst>
              <a:gd name="adj" fmla="val 8011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490250" y="0"/>
            <a:ext cx="5604000" cy="11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4294967295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machine 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structures of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 of 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layers, weights/biases, &amp; optimization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architectures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Physics Informed Neural Networks (PINNs)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29784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intelligent agents should “take control”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Reward function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Wayve cars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DeepBlue (1997)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AlphaGo (2016)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Robotics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Chatbots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 large state spaces</a:t>
            </a:r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Online Media 1" title="Deep Learning Cars">
            <a:hlinkClick r:id="" action="ppaction://media"/>
            <a:extLst>
              <a:ext uri="{FF2B5EF4-FFF2-40B4-BE49-F238E27FC236}">
                <a16:creationId xmlns:a16="http://schemas.microsoft.com/office/drawing/2014/main" id="{E8C0B558-3597-8290-89CB-CC3872C069E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290100" y="1301967"/>
            <a:ext cx="5542200" cy="3131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42603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Pretrain on one task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Retrain or deploy on another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Improves generalization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BakeryScan → Cyto-AiSCAN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ImageNet dataset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Inception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VGG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ResNet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Computer vision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Natural language processing</a:t>
            </a:r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25" name="Google Shape;225;p33"/>
          <p:cNvPicPr preferRelativeResize="0"/>
          <p:nvPr/>
        </p:nvPicPr>
        <p:blipFill rotWithShape="1">
          <a:blip r:embed="rId3">
            <a:alphaModFix/>
          </a:blip>
          <a:srcRect l="1464" t="1728" r="1532" b="1718"/>
          <a:stretch/>
        </p:blipFill>
        <p:spPr>
          <a:xfrm>
            <a:off x="4777225" y="1502950"/>
            <a:ext cx="4139400" cy="2567100"/>
          </a:xfrm>
          <a:prstGeom prst="roundRect">
            <a:avLst>
              <a:gd name="adj" fmla="val 9964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title"/>
          </p:nvPr>
        </p:nvSpPr>
        <p:spPr>
          <a:xfrm>
            <a:off x="490250" y="0"/>
            <a:ext cx="5604000" cy="11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body" idx="4294967295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machine 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structures of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 of 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Common layers, weights/biases, &amp; optimization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architectures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Physics Informed Neural Networks (PINNs)</a:t>
            </a:r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Weights and Biases</a:t>
            </a:r>
            <a:endParaRPr/>
          </a:p>
        </p:txBody>
      </p:sp>
      <p:sp>
        <p:nvSpPr>
          <p:cNvPr id="238" name="Google Shape;238;p3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Weights</a:t>
            </a:r>
            <a:r>
              <a:rPr lang="en"/>
              <a:t>: connections between neurons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Goal of minimizing loss function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Bias</a:t>
            </a:r>
            <a:r>
              <a:rPr lang="en"/>
              <a:t>: enables shifting of the activation function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Scalar value added to the dot product before activation function</a:t>
            </a:r>
            <a:endParaRPr/>
          </a:p>
        </p:txBody>
      </p:sp>
      <p:sp>
        <p:nvSpPr>
          <p:cNvPr id="239" name="Google Shape;23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650" y="211496"/>
            <a:ext cx="4014501" cy="253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Convolutions</a:t>
            </a:r>
            <a:endParaRPr/>
          </a:p>
        </p:txBody>
      </p:sp>
      <p:sp>
        <p:nvSpPr>
          <p:cNvPr id="246" name="Google Shape;246;p3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Sliding kernel extracts features: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Patterns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47" name="Google Shape;24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800" y="1606650"/>
            <a:ext cx="6311500" cy="31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</a:t>
            </a:r>
            <a:endParaRPr/>
          </a:p>
        </p:txBody>
      </p:sp>
      <p:sp>
        <p:nvSpPr>
          <p:cNvPr id="254" name="Google Shape;254;p37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Max Pooling: </a:t>
            </a:r>
            <a:r>
              <a:rPr lang="en"/>
              <a:t>captures most significant element for feature map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/>
              <a:t>Average pooling:</a:t>
            </a:r>
            <a:r>
              <a:rPr lang="en"/>
              <a:t> captures broader context</a:t>
            </a:r>
            <a:endParaRPr/>
          </a:p>
        </p:txBody>
      </p:sp>
      <p:sp>
        <p:nvSpPr>
          <p:cNvPr id="255" name="Google Shape;25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56" name="Google Shape;2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450" y="1755400"/>
            <a:ext cx="3669624" cy="270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Activations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2756400" cy="18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Sigmoid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Swish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Tanh</a:t>
            </a:r>
            <a:endParaRPr/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7400" y="715675"/>
            <a:ext cx="5137499" cy="38531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 txBox="1">
            <a:spLocks noGrp="1"/>
          </p:cNvSpPr>
          <p:nvPr>
            <p:ph type="body" idx="1"/>
          </p:nvPr>
        </p:nvSpPr>
        <p:spPr>
          <a:xfrm>
            <a:off x="417300" y="3056500"/>
            <a:ext cx="2756400" cy="15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Used to introduce nonlinearity in the learning process</a:t>
            </a:r>
            <a:endParaRPr/>
          </a:p>
        </p:txBody>
      </p:sp>
      <p:sp>
        <p:nvSpPr>
          <p:cNvPr id="265" name="Google Shape;26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66" name="Google Shape;2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450" y="3233150"/>
            <a:ext cx="898776" cy="89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Connected</a:t>
            </a:r>
            <a:endParaRPr/>
          </a:p>
        </p:txBody>
      </p:sp>
      <p:sp>
        <p:nvSpPr>
          <p:cNvPr id="272" name="Google Shape;272;p39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4548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complex relationships: adjusting weights and biases during training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Adding dropout can reduce overfitting</a:t>
            </a:r>
            <a:endParaRPr/>
          </a:p>
        </p:txBody>
      </p:sp>
      <p:pic>
        <p:nvPicPr>
          <p:cNvPr id="273" name="Google Shape;2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75" y="3435199"/>
            <a:ext cx="3854600" cy="13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675" y="1171600"/>
            <a:ext cx="3730050" cy="33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Rates</a:t>
            </a:r>
            <a:endParaRPr/>
          </a:p>
        </p:txBody>
      </p:sp>
      <p:sp>
        <p:nvSpPr>
          <p:cNvPr id="281" name="Google Shape;281;p40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58860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fast/slow model learns from data during training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High: oscillation/divergence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Low: stuck in local minima or slow convergence</a:t>
            </a:r>
            <a:endParaRPr/>
          </a:p>
        </p:txBody>
      </p:sp>
      <p:sp>
        <p:nvSpPr>
          <p:cNvPr id="282" name="Google Shape;28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83" name="Google Shape;2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900" y="2830602"/>
            <a:ext cx="3636351" cy="18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Optimizers</a:t>
            </a:r>
            <a:endParaRPr/>
          </a:p>
        </p:txBody>
      </p:sp>
      <p:sp>
        <p:nvSpPr>
          <p:cNvPr id="289" name="Google Shape;289;p4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48954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Minimize loss/cost function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Gradient Descent (manual tune learning rate)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Batch, Stochastic, Mini-batch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Adaptive (automatically tune  learning rate)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Adam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RMSprop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Adagrad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RMSprop</a:t>
            </a:r>
            <a:endParaRPr/>
          </a:p>
        </p:txBody>
      </p:sp>
      <p:sp>
        <p:nvSpPr>
          <p:cNvPr id="290" name="Google Shape;290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91" name="Google Shape;2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347" y="2880199"/>
            <a:ext cx="3805299" cy="19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490250" y="0"/>
            <a:ext cx="5604000" cy="11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4294967295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What is machine learning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structures of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 of 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layers, weights/biases, &amp; optimization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architectures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Physics Informed Neural Networks (PINNs)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</a:t>
            </a:r>
            <a:endParaRPr/>
          </a:p>
        </p:txBody>
      </p:sp>
      <p:sp>
        <p:nvSpPr>
          <p:cNvPr id="297" name="Google Shape;297;p42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Iteratively improves network output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Adjust weights to minimize cost function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Forward pass: input → output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Error calc: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Backward propagation: output → input, calculates gradient of error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Weight update: weights adjusted using error gradients</a:t>
            </a:r>
            <a:endParaRPr/>
          </a:p>
        </p:txBody>
      </p:sp>
      <p:sp>
        <p:nvSpPr>
          <p:cNvPr id="298" name="Google Shape;298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299" name="Google Shape;2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200" y="2796825"/>
            <a:ext cx="3768699" cy="18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2" title="[30,77,43,&quot;https://www.codecogs.com/eqnedit.php?latex=predicted%20-%20target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7250" y="2111450"/>
            <a:ext cx="1300330" cy="148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490250" y="0"/>
            <a:ext cx="5604000" cy="11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06" name="Google Shape;306;p43"/>
          <p:cNvSpPr txBox="1">
            <a:spLocks noGrp="1"/>
          </p:cNvSpPr>
          <p:nvPr>
            <p:ph type="body" idx="4294967295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machine 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structures of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 of 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layers, weights/biases, &amp; optimization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Model architectures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Physics Informed Neural Networks (PINNs)</a:t>
            </a:r>
            <a:endParaRPr/>
          </a:p>
        </p:txBody>
      </p:sp>
      <p:sp>
        <p:nvSpPr>
          <p:cNvPr id="307" name="Google Shape;307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 (VGG16, AlexNet,...)</a:t>
            </a:r>
            <a:endParaRPr/>
          </a:p>
        </p:txBody>
      </p:sp>
      <p:sp>
        <p:nvSpPr>
          <p:cNvPr id="313" name="Google Shape;313;p4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14" name="Google Shape;31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15" name="Google Shape;3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1600"/>
            <a:ext cx="8698361" cy="33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 Network (ResNet)</a:t>
            </a:r>
            <a:endParaRPr/>
          </a:p>
        </p:txBody>
      </p:sp>
      <p:sp>
        <p:nvSpPr>
          <p:cNvPr id="321" name="Google Shape;321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322" name="Google Shape;322;p45"/>
          <p:cNvGrpSpPr/>
          <p:nvPr/>
        </p:nvGrpSpPr>
        <p:grpSpPr>
          <a:xfrm>
            <a:off x="247925" y="611800"/>
            <a:ext cx="8522055" cy="3831250"/>
            <a:chOff x="257850" y="185350"/>
            <a:chExt cx="8522055" cy="3831250"/>
          </a:xfrm>
        </p:grpSpPr>
        <p:grpSp>
          <p:nvGrpSpPr>
            <p:cNvPr id="323" name="Google Shape;323;p45"/>
            <p:cNvGrpSpPr/>
            <p:nvPr/>
          </p:nvGrpSpPr>
          <p:grpSpPr>
            <a:xfrm>
              <a:off x="257850" y="185350"/>
              <a:ext cx="8522055" cy="3831250"/>
              <a:chOff x="-49600" y="628850"/>
              <a:chExt cx="8522055" cy="3831250"/>
            </a:xfrm>
          </p:grpSpPr>
          <p:pic>
            <p:nvPicPr>
              <p:cNvPr id="324" name="Google Shape;324;p4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49600" y="628850"/>
                <a:ext cx="7854724" cy="3831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" name="Google Shape;325;p45"/>
              <p:cNvPicPr preferRelativeResize="0"/>
              <p:nvPr/>
            </p:nvPicPr>
            <p:blipFill rotWithShape="1">
              <a:blip r:embed="rId4">
                <a:alphaModFix/>
              </a:blip>
              <a:srcRect l="2911" t="7270" r="77616" b="46211"/>
              <a:stretch/>
            </p:blipFill>
            <p:spPr>
              <a:xfrm>
                <a:off x="311700" y="3036450"/>
                <a:ext cx="630887" cy="6131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6" name="Google Shape;326;p45"/>
              <p:cNvPicPr preferRelativeResize="0"/>
              <p:nvPr/>
            </p:nvPicPr>
            <p:blipFill rotWithShape="1">
              <a:blip r:embed="rId4">
                <a:alphaModFix/>
              </a:blip>
              <a:srcRect l="76418" t="7214" r="4108" b="46266"/>
              <a:stretch/>
            </p:blipFill>
            <p:spPr>
              <a:xfrm>
                <a:off x="7841578" y="3116951"/>
                <a:ext cx="630877" cy="6131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7" name="Google Shape;327;p45"/>
            <p:cNvPicPr preferRelativeResize="0"/>
            <p:nvPr/>
          </p:nvPicPr>
          <p:blipFill rotWithShape="1">
            <a:blip r:embed="rId4">
              <a:alphaModFix/>
            </a:blip>
            <a:srcRect l="39657" t="8183" r="42143" b="47533"/>
            <a:stretch/>
          </p:blipFill>
          <p:spPr>
            <a:xfrm>
              <a:off x="2082750" y="904727"/>
              <a:ext cx="548702" cy="543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45"/>
            <p:cNvPicPr preferRelativeResize="0"/>
            <p:nvPr/>
          </p:nvPicPr>
          <p:blipFill rotWithShape="1">
            <a:blip r:embed="rId4">
              <a:alphaModFix/>
            </a:blip>
            <a:srcRect l="39657" t="8183" r="42143" b="47533"/>
            <a:stretch/>
          </p:blipFill>
          <p:spPr>
            <a:xfrm>
              <a:off x="3595650" y="904727"/>
              <a:ext cx="548702" cy="543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45"/>
            <p:cNvPicPr preferRelativeResize="0"/>
            <p:nvPr/>
          </p:nvPicPr>
          <p:blipFill rotWithShape="1">
            <a:blip r:embed="rId4">
              <a:alphaModFix/>
            </a:blip>
            <a:srcRect l="39657" t="8183" r="42143" b="47533"/>
            <a:stretch/>
          </p:blipFill>
          <p:spPr>
            <a:xfrm>
              <a:off x="6621450" y="904727"/>
              <a:ext cx="548702" cy="543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45"/>
            <p:cNvPicPr preferRelativeResize="0"/>
            <p:nvPr/>
          </p:nvPicPr>
          <p:blipFill rotWithShape="1">
            <a:blip r:embed="rId4">
              <a:alphaModFix/>
            </a:blip>
            <a:srcRect l="39657" t="8183" r="42143" b="47533"/>
            <a:stretch/>
          </p:blipFill>
          <p:spPr>
            <a:xfrm>
              <a:off x="5108550" y="904727"/>
              <a:ext cx="548702" cy="5432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Dense Network (DenseNet)</a:t>
            </a:r>
            <a:endParaRPr/>
          </a:p>
        </p:txBody>
      </p:sp>
      <p:sp>
        <p:nvSpPr>
          <p:cNvPr id="336" name="Google Shape;33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37" name="Google Shape;3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3999" cy="472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AUTOMAP</a:t>
            </a:r>
            <a:endParaRPr/>
          </a:p>
        </p:txBody>
      </p:sp>
      <p:sp>
        <p:nvSpPr>
          <p:cNvPr id="343" name="Google Shape;343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344" name="Google Shape;3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8835"/>
            <a:ext cx="9144000" cy="3345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U-Net</a:t>
            </a:r>
            <a:endParaRPr/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512" y="1277100"/>
            <a:ext cx="5222974" cy="318620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 Results - Metrics</a:t>
            </a:r>
            <a:endParaRPr/>
          </a:p>
        </p:txBody>
      </p:sp>
      <p:sp>
        <p:nvSpPr>
          <p:cNvPr id="357" name="Google Shape;357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358" name="Google Shape;3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575" y="1597175"/>
            <a:ext cx="5834601" cy="2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 Results - Images</a:t>
            </a:r>
            <a:endParaRPr/>
          </a:p>
        </p:txBody>
      </p:sp>
      <p:sp>
        <p:nvSpPr>
          <p:cNvPr id="364" name="Google Shape;364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365" name="Google Shape;365;p50"/>
          <p:cNvGrpSpPr/>
          <p:nvPr/>
        </p:nvGrpSpPr>
        <p:grpSpPr>
          <a:xfrm>
            <a:off x="3086168" y="1356259"/>
            <a:ext cx="2971678" cy="3008922"/>
            <a:chOff x="3378800" y="1341925"/>
            <a:chExt cx="2480325" cy="2512250"/>
          </a:xfrm>
        </p:grpSpPr>
        <p:pic>
          <p:nvPicPr>
            <p:cNvPr id="366" name="Google Shape;366;p50"/>
            <p:cNvPicPr preferRelativeResize="0"/>
            <p:nvPr/>
          </p:nvPicPr>
          <p:blipFill rotWithShape="1">
            <a:blip r:embed="rId3">
              <a:alphaModFix/>
            </a:blip>
            <a:srcRect b="85328"/>
            <a:stretch/>
          </p:blipFill>
          <p:spPr>
            <a:xfrm>
              <a:off x="3378800" y="1341925"/>
              <a:ext cx="2480325" cy="754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50"/>
            <p:cNvPicPr preferRelativeResize="0"/>
            <p:nvPr/>
          </p:nvPicPr>
          <p:blipFill rotWithShape="1">
            <a:blip r:embed="rId3">
              <a:alphaModFix/>
            </a:blip>
            <a:srcRect t="40761" b="32718"/>
            <a:stretch/>
          </p:blipFill>
          <p:spPr>
            <a:xfrm>
              <a:off x="3378800" y="2096550"/>
              <a:ext cx="2480325" cy="1364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50"/>
            <p:cNvPicPr preferRelativeResize="0"/>
            <p:nvPr/>
          </p:nvPicPr>
          <p:blipFill rotWithShape="1">
            <a:blip r:embed="rId3">
              <a:alphaModFix/>
            </a:blip>
            <a:srcRect t="92347"/>
            <a:stretch/>
          </p:blipFill>
          <p:spPr>
            <a:xfrm>
              <a:off x="3378800" y="3460576"/>
              <a:ext cx="2480325" cy="393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9" name="Google Shape;369;p50"/>
          <p:cNvGrpSpPr/>
          <p:nvPr/>
        </p:nvGrpSpPr>
        <p:grpSpPr>
          <a:xfrm>
            <a:off x="6172334" y="1351619"/>
            <a:ext cx="2971678" cy="3018217"/>
            <a:chOff x="6241600" y="1341925"/>
            <a:chExt cx="2480325" cy="2512250"/>
          </a:xfrm>
        </p:grpSpPr>
        <p:pic>
          <p:nvPicPr>
            <p:cNvPr id="370" name="Google Shape;370;p50"/>
            <p:cNvPicPr preferRelativeResize="0"/>
            <p:nvPr/>
          </p:nvPicPr>
          <p:blipFill rotWithShape="1">
            <a:blip r:embed="rId3">
              <a:alphaModFix/>
            </a:blip>
            <a:srcRect b="85328"/>
            <a:stretch/>
          </p:blipFill>
          <p:spPr>
            <a:xfrm>
              <a:off x="6241600" y="1341925"/>
              <a:ext cx="2480325" cy="754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50"/>
            <p:cNvPicPr preferRelativeResize="0"/>
            <p:nvPr/>
          </p:nvPicPr>
          <p:blipFill rotWithShape="1">
            <a:blip r:embed="rId3">
              <a:alphaModFix/>
            </a:blip>
            <a:srcRect t="66542" b="6937"/>
            <a:stretch/>
          </p:blipFill>
          <p:spPr>
            <a:xfrm>
              <a:off x="6241600" y="2096550"/>
              <a:ext cx="2480325" cy="1364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50"/>
            <p:cNvPicPr preferRelativeResize="0"/>
            <p:nvPr/>
          </p:nvPicPr>
          <p:blipFill rotWithShape="1">
            <a:blip r:embed="rId3">
              <a:alphaModFix/>
            </a:blip>
            <a:srcRect t="92347"/>
            <a:stretch/>
          </p:blipFill>
          <p:spPr>
            <a:xfrm>
              <a:off x="6241600" y="3460576"/>
              <a:ext cx="2480325" cy="393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3" name="Google Shape;373;p50"/>
          <p:cNvGrpSpPr/>
          <p:nvPr/>
        </p:nvGrpSpPr>
        <p:grpSpPr>
          <a:xfrm>
            <a:off x="2" y="1351612"/>
            <a:ext cx="2971678" cy="3018217"/>
            <a:chOff x="422150" y="1341925"/>
            <a:chExt cx="2480325" cy="2512250"/>
          </a:xfrm>
        </p:grpSpPr>
        <p:pic>
          <p:nvPicPr>
            <p:cNvPr id="374" name="Google Shape;374;p50"/>
            <p:cNvPicPr preferRelativeResize="0"/>
            <p:nvPr/>
          </p:nvPicPr>
          <p:blipFill rotWithShape="1">
            <a:blip r:embed="rId3">
              <a:alphaModFix/>
            </a:blip>
            <a:srcRect b="58808"/>
            <a:stretch/>
          </p:blipFill>
          <p:spPr>
            <a:xfrm>
              <a:off x="422150" y="1341925"/>
              <a:ext cx="2480325" cy="2118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50"/>
            <p:cNvPicPr preferRelativeResize="0"/>
            <p:nvPr/>
          </p:nvPicPr>
          <p:blipFill rotWithShape="1">
            <a:blip r:embed="rId3">
              <a:alphaModFix/>
            </a:blip>
            <a:srcRect t="92347"/>
            <a:stretch/>
          </p:blipFill>
          <p:spPr>
            <a:xfrm>
              <a:off x="422150" y="3460576"/>
              <a:ext cx="2480325" cy="3935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</a:t>
            </a:r>
            <a:endParaRPr/>
          </a:p>
        </p:txBody>
      </p:sp>
      <p:sp>
        <p:nvSpPr>
          <p:cNvPr id="381" name="Google Shape;381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382" name="Google Shape;3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950" y="0"/>
            <a:ext cx="6818048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IBM: “Machine learning (ML) is a branch of artificial intelligence (AI) and computer science that focuses on the </a:t>
            </a:r>
            <a:r>
              <a:rPr lang="en" b="1"/>
              <a:t>using data and algorithms</a:t>
            </a:r>
            <a:r>
              <a:rPr lang="en"/>
              <a:t> to enable AI </a:t>
            </a:r>
            <a:r>
              <a:rPr lang="en" b="1"/>
              <a:t>to imitate the way that humans learn, gradually improving its accuracy.</a:t>
            </a:r>
            <a:r>
              <a:rPr lang="en"/>
              <a:t>”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Consists of: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Decision process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Error function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Model optimization process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“Garbage in, garbage out”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 txBox="1">
            <a:spLocks noGrp="1"/>
          </p:cNvSpPr>
          <p:nvPr>
            <p:ph type="title"/>
          </p:nvPr>
        </p:nvSpPr>
        <p:spPr>
          <a:xfrm>
            <a:off x="490250" y="0"/>
            <a:ext cx="5604000" cy="11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88" name="Google Shape;388;p52"/>
          <p:cNvSpPr txBox="1">
            <a:spLocks noGrp="1"/>
          </p:cNvSpPr>
          <p:nvPr>
            <p:ph type="body" idx="4294967295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machine 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structures of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 of 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layers, weights/biases, &amp; optimization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architectures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Physics Informed Neural Networks (PINNs)</a:t>
            </a:r>
            <a:endParaRPr b="1"/>
          </a:p>
        </p:txBody>
      </p:sp>
      <p:sp>
        <p:nvSpPr>
          <p:cNvPr id="389" name="Google Shape;389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Physics Informed Neural Networks (PINNs)</a:t>
            </a:r>
            <a:endParaRPr/>
          </a:p>
        </p:txBody>
      </p:sp>
      <p:sp>
        <p:nvSpPr>
          <p:cNvPr id="395" name="Google Shape;395;p53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42603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First introduced in 2019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Replace the cost function with a PDE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Add boundary condition loss if you know it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Decreases necessary size of training set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Exploded in the realm of CFD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Can be an alternative for FEM</a:t>
            </a:r>
            <a:endParaRPr/>
          </a:p>
        </p:txBody>
      </p:sp>
      <p:sp>
        <p:nvSpPr>
          <p:cNvPr id="396" name="Google Shape;396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397" name="Google Shape;3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54437"/>
            <a:ext cx="4572000" cy="28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PINNs work?</a:t>
            </a:r>
            <a:endParaRPr/>
          </a:p>
        </p:txBody>
      </p:sp>
      <p:sp>
        <p:nvSpPr>
          <p:cNvPr id="403" name="Google Shape;403;p5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Universal function approximators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differentiate using automatic differentiation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Prior knowledge of physics acts as a regularization term</a:t>
            </a:r>
            <a:endParaRPr/>
          </a:p>
        </p:txBody>
      </p:sp>
      <p:sp>
        <p:nvSpPr>
          <p:cNvPr id="404" name="Google Shape;404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PINN Formulation</a:t>
            </a:r>
            <a:endParaRPr/>
          </a:p>
        </p:txBody>
      </p:sp>
      <p:sp>
        <p:nvSpPr>
          <p:cNvPr id="410" name="Google Shape;410;p5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11" name="Google Shape;411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412" name="Google Shape;412;p55" title="[30,77,43,&quot;https://www.codecogs.com/eqnedit.php?latex=u_t%20%2B%20%5Cmathcal%7BN%7D%5Bu%5D%3D0%2C%20%5Cquad%20x%5Cin%5COmega%2C%5Cquad%20t%5Cin%20%5B0%2CT%5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127" y="1221950"/>
            <a:ext cx="3933749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5" title="[30,77,43,&quot;https://www.codecogs.com/eqnedit.php?latex=f%3A%3Du_t%2B%5Cmathcal%7BN%7D%5Bu%5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104" y="1758811"/>
            <a:ext cx="1619795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5" title="[30,77,43,&quot;https://www.codecogs.com/eqnedit.php?latex=MSE%20%3D%20MSE_u%20%2B%20MSE_f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5899" y="2295672"/>
            <a:ext cx="2952205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5" title="[30,77,43,&quot;https://www.codecogs.com/eqnedit.php?latex=MSE_u%20%3D%20%5Cfrac%7B1%7D%7BN_u%7D%5Csum_%7Bi%3D1%7D%5E%7BN_u%7D%20%7Cu(t_u%5Ei%2Cx_u%5Ei)%20-%20u%5Ei%7C%5E2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5687" y="2832534"/>
            <a:ext cx="4192627" cy="8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5" title="[30,77,43,&quot;https://www.codecogs.com/eqnedit.php?latex=MSE_f%20%3D%20%5Cfrac%7B1%7D%7BN_f%7D%5Csum_%7Bi%3D1%7D%5E%7BN_f%7D%20%7Cf(t_f%5Ei%2Cx_f%5Ei)%7C%5E2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3963" y="3968475"/>
            <a:ext cx="3410503" cy="8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6" title="[30,77,43,&quot;https://www.codecogs.com/eqnedit.php?latex=MSE_f%20%3D%20%5Cfrac%7B1%7D%7BN_f%7D%5Csum_%7Bi%3D1%7D%5E%7BN_f%7D%20%7Cf(t_f%5Ei%2Cx_f%5Ei)%7C%5E2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963" y="3968475"/>
            <a:ext cx="3410503" cy="8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6" title="[30,77,43,&quot;https://www.codecogs.com/eqnedit.php?latex=MSE%20%3D%20MSE_u%20%2B%20MSE_f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898" y="2295672"/>
            <a:ext cx="2952205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6" title="[30,77,43,&quot;https://www.codecogs.com/eqnedit.php?latex=f%3A%3Du_t%2B%5Cmathcal%7BN%7D%5Bu%5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2104" y="1758811"/>
            <a:ext cx="1619795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6" title="[30,77,43,&quot;https://www.codecogs.com/eqnedit.php?latex=u_t%20%2B%20%5Cmathcal%7BN%7D%5Bu%5D%3D0%2C%20%5Cquad%20x%5Cin%5COmega%2C%5Cquad%20t%5Cin%20%5B0%2CT%5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5127" y="1221950"/>
            <a:ext cx="3933749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PINN Formulation for EIT Forward Problem</a:t>
            </a:r>
            <a:endParaRPr/>
          </a:p>
        </p:txBody>
      </p:sp>
      <p:sp>
        <p:nvSpPr>
          <p:cNvPr id="426" name="Google Shape;426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427" name="Google Shape;427;p56" title="[30,77,43,&quot;https://www.codecogs.com/eqnedit.php?latex=f%3A%3D%5Cnabla%20%5Ccdot%20%5Csigma%20%5Cnabla%20u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0838" y="1758800"/>
            <a:ext cx="1698171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6" title="[30,77,43,&quot;https://www.codecogs.com/eqnedit.php?latex=MSE%20%3D%20MSE_b%20%2B%20MSE_f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8960" y="2295675"/>
            <a:ext cx="2926081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6" title="[30,77,43,&quot;https://www.codecogs.com/eqnedit.php?latex=MSE_u%20%3D%20%5Cfrac%7B1%7D%7BN_u%7D%5Csum_%7Bi%3D1%7D%5E%7BN_u%7D%20%7Cu(t_u%5Ei%2Cx_u%5Ei)%20-%20u%5Ei%7C%5E2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75687" y="2832534"/>
            <a:ext cx="4192627" cy="8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6" title="[30,77,43,&quot;https://www.codecogs.com/eqnedit.php?latex=%5Cnabla%20%5Ccdot%20%5Csigma%20%5Cnabla%20u%20%3D%200%2C%20%5Cquad%20x%5Cin%5COmega#0&quot;]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79826" y="1221950"/>
            <a:ext cx="2784349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6" title="[30,77,43,&quot;https://www.codecogs.com/eqnedit.php?latex=MSE_f%20%3D%20%5Cfrac%7B1%7D%7BN_f%7D%5Csum_%7Bi%3D1%7D%5E%7BN_f%7D%20%7Cf(x_f%5Ei)%7C%5E2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26054" y="3968500"/>
            <a:ext cx="3091891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6" title="[30,77,43,&quot;https://www.codecogs.com/eqnedit.php?latex=MSE_b%20%3D%20%5Cfrac%7B1%7D%7BN_b%7D%5Csum_%7Bi%3D1%7D%5E%7BN_b%7D%20%5Cleft(%7Cj(e_%5Cell)%20-%20%5Cfrac%7BI_%5Cell%7D%7BA_%5Cell%7D%7C%5E2%20%2B%20%7Cj(x)%20-%200%7C%5E2%5Cright)#0&quot;]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45922" y="2832525"/>
            <a:ext cx="5852157" cy="87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PINN Formulation for EIT Inverse Problem</a:t>
            </a:r>
            <a:endParaRPr/>
          </a:p>
        </p:txBody>
      </p:sp>
      <p:sp>
        <p:nvSpPr>
          <p:cNvPr id="438" name="Google Shape;438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439" name="Google Shape;439;p57" title="[30,77,43,&quot;https://www.codecogs.com/eqnedit.php?latex=f%3A%3D%5Cnabla%20%5Ccdot%20%5Csigma%20%5Cnabla%20u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838" y="1757712"/>
            <a:ext cx="1698171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7" title="[30,77,43,&quot;https://www.codecogs.com/eqnedit.php?latex=%5Cnabla%20%5Ccdot%20%5Csigma%20%5Cnabla%20u%20%3D%200%2C%20%5Cquad%20x%5Cin%5COmega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826" y="1221950"/>
            <a:ext cx="2784349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7" title="[30,77,43,&quot;https://www.codecogs.com/eqnedit.php?latex=MSE_f%20%3D%20%5Cfrac%7B1%7D%7BN_f%7D%5Csum_%7Bi%3D1%7D%5E%7BN_f%7D%20%7Cf(x_f%5Ei)%7C%5E2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6054" y="3968500"/>
            <a:ext cx="3091891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7" title="[30,77,43,&quot;https://www.codecogs.com/eqnedit.php?latex=MSE_%7BNN%7D%20%3D%20%5Cfrac%7B1%7D%7BN_%7BNN%7D%7D%5Csum_%7Bi%3D1%7D%5E%7BN_%7BNN%7D%7D%20%7Cy_i%20-%20%5Chat%7By_i%7D%7C%5E2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1279" y="2829235"/>
            <a:ext cx="3901442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7" title="[30,77,43,&quot;https://www.codecogs.com/eqnedit.php?latex=MSE%20%3D%20MSE_%7BNN%7D%20%2B%20MSE_f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0944" y="2293473"/>
            <a:ext cx="3182112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8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449" name="Google Shape;44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Classifications of Artificial Intelligence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37" y="1058225"/>
            <a:ext cx="3820931" cy="37804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History of Machine Learning</a:t>
            </a: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1437075"/>
            <a:ext cx="4260300" cy="22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Least Squares Method (1805)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Bayes’ Theorem (1812)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Markov Chains (1913)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Artificial Neuron (1943)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First Neural Network (1951)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Perceptron</a:t>
            </a:r>
            <a:r>
              <a:rPr lang="en" sz="2000"/>
              <a:t> (1957)</a:t>
            </a:r>
            <a:endParaRPr sz="2000"/>
          </a:p>
        </p:txBody>
      </p:sp>
      <p:sp>
        <p:nvSpPr>
          <p:cNvPr id="96" name="Google Shape;96;p18"/>
          <p:cNvSpPr txBox="1"/>
          <p:nvPr/>
        </p:nvSpPr>
        <p:spPr>
          <a:xfrm>
            <a:off x="4572000" y="1443825"/>
            <a:ext cx="45720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ld Standard TT"/>
              <a:buChar char="●"/>
            </a:pPr>
            <a:r>
              <a:rPr lang="en" sz="20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Nearest Neighbor</a:t>
            </a:r>
            <a:r>
              <a:rPr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(1967)</a:t>
            </a:r>
            <a:endParaRPr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ld Standard TT"/>
              <a:buChar char="●"/>
            </a:pPr>
            <a:r>
              <a:rPr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Neocognitron CNN (1980)</a:t>
            </a:r>
            <a:endParaRPr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ld Standard TT"/>
              <a:buChar char="●"/>
            </a:pPr>
            <a:r>
              <a:rPr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Recurrent Neural Networks (1982)</a:t>
            </a:r>
            <a:endParaRPr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ld Standard TT"/>
              <a:buChar char="●"/>
            </a:pPr>
            <a:r>
              <a:rPr lang="en" sz="20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Boltzmann Machine</a:t>
            </a:r>
            <a:r>
              <a:rPr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(1985)</a:t>
            </a:r>
            <a:endParaRPr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ld Standard TT"/>
              <a:buChar char="●"/>
            </a:pPr>
            <a:r>
              <a:rPr lang="en" sz="20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Support-Vector Machine</a:t>
            </a:r>
            <a:r>
              <a:rPr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(1995)</a:t>
            </a:r>
            <a:endParaRPr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ld Standard TT"/>
              <a:buChar char="●"/>
            </a:pPr>
            <a:r>
              <a:rPr lang="en" sz="20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Random Forest</a:t>
            </a:r>
            <a:r>
              <a:rPr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(1995)</a:t>
            </a:r>
            <a:endParaRPr sz="1600"/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490250" y="0"/>
            <a:ext cx="5604000" cy="11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4294967295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machine 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Basic structures of models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 of 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layers, weights/biases, &amp; optimization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architectures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Physics Informed Neural Networks (PINNs)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Perceptrons (1943/1957)</a:t>
            </a:r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Basis of all fully connected layers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00" y="1450925"/>
            <a:ext cx="8041600" cy="347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Neighbors (KNN, 1967)</a:t>
            </a: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&amp; fast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real “training”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 for </a:t>
            </a:r>
            <a:r>
              <a:rPr lang="en" b="1"/>
              <a:t>ℝ</a:t>
            </a:r>
            <a:r>
              <a:rPr lang="en" baseline="30000"/>
              <a:t>3</a:t>
            </a:r>
            <a:r>
              <a:rPr lang="en"/>
              <a:t> or less</a:t>
            </a: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l="6757" t="7733" r="2777" b="17259"/>
          <a:stretch/>
        </p:blipFill>
        <p:spPr>
          <a:xfrm>
            <a:off x="3024850" y="1171600"/>
            <a:ext cx="5463300" cy="339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1E4D2B"/>
      </a:dk1>
      <a:lt1>
        <a:srgbClr val="FFFFFF"/>
      </a:lt1>
      <a:dk2>
        <a:srgbClr val="1E4D2B"/>
      </a:dk2>
      <a:lt2>
        <a:srgbClr val="C8C372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1548</Words>
  <Application>Microsoft Office PowerPoint</Application>
  <PresentationFormat>On-screen Show (16:9)</PresentationFormat>
  <Paragraphs>360</Paragraphs>
  <Slides>46</Slides>
  <Notes>46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Roboto</vt:lpstr>
      <vt:lpstr>Arial</vt:lpstr>
      <vt:lpstr>Old Standard TT</vt:lpstr>
      <vt:lpstr>Paperback</vt:lpstr>
      <vt:lpstr>Machine Learning</vt:lpstr>
      <vt:lpstr>Outline</vt:lpstr>
      <vt:lpstr>Outline</vt:lpstr>
      <vt:lpstr>What is Machine Learning?</vt:lpstr>
      <vt:lpstr>Classifications of Artificial Intelligence</vt:lpstr>
      <vt:lpstr>Brief History of Machine Learning</vt:lpstr>
      <vt:lpstr>Outline</vt:lpstr>
      <vt:lpstr>Perceptrons (1943/1957)</vt:lpstr>
      <vt:lpstr>K-Nearest Neighbors (KNN, 1967)</vt:lpstr>
      <vt:lpstr>Boltzmann Machine (1985)</vt:lpstr>
      <vt:lpstr>Support-Vector Machine (1995)</vt:lpstr>
      <vt:lpstr>Basic Machine Learning Models</vt:lpstr>
      <vt:lpstr>Feed Forward Neural Networks</vt:lpstr>
      <vt:lpstr>Recurrent Neural Networks (RNNs)</vt:lpstr>
      <vt:lpstr>Outline</vt:lpstr>
      <vt:lpstr>Supervised Learning</vt:lpstr>
      <vt:lpstr>Classification</vt:lpstr>
      <vt:lpstr>Unsupervised Learning</vt:lpstr>
      <vt:lpstr>Self-Supervised Learning</vt:lpstr>
      <vt:lpstr>Reinforcement Learning</vt:lpstr>
      <vt:lpstr>Transfer Learning</vt:lpstr>
      <vt:lpstr>Outline</vt:lpstr>
      <vt:lpstr>Weights and Biases</vt:lpstr>
      <vt:lpstr>Convolutions</vt:lpstr>
      <vt:lpstr>Pooling</vt:lpstr>
      <vt:lpstr>Activations</vt:lpstr>
      <vt:lpstr>Fully Connected</vt:lpstr>
      <vt:lpstr>Learning Rates</vt:lpstr>
      <vt:lpstr>Optimizers</vt:lpstr>
      <vt:lpstr>Backpropagation</vt:lpstr>
      <vt:lpstr>Outline</vt:lpstr>
      <vt:lpstr>Convolutional Neural Networks (VGG16, AlexNet,...)</vt:lpstr>
      <vt:lpstr>Residual Network (ResNet)</vt:lpstr>
      <vt:lpstr>Dense Network (DenseNet)</vt:lpstr>
      <vt:lpstr>AUTOMAP</vt:lpstr>
      <vt:lpstr>U-Net</vt:lpstr>
      <vt:lpstr>Carlos Results - Metrics</vt:lpstr>
      <vt:lpstr>Carlos Results - Images</vt:lpstr>
      <vt:lpstr>CURC POSTER</vt:lpstr>
      <vt:lpstr>Outline</vt:lpstr>
      <vt:lpstr>Physics Informed Neural Networks (PINNs)</vt:lpstr>
      <vt:lpstr>Why do PINNs work?</vt:lpstr>
      <vt:lpstr>Original PINN Formulation</vt:lpstr>
      <vt:lpstr>PINN Formulation for EIT Forward Problem</vt:lpstr>
      <vt:lpstr>PINN Formulation for EIT Inverse Problem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Kyler Howard</dc:creator>
  <cp:lastModifiedBy>Kyler Howard</cp:lastModifiedBy>
  <cp:revision>1</cp:revision>
  <dcterms:modified xsi:type="dcterms:W3CDTF">2024-04-15T17:32:27Z</dcterms:modified>
</cp:coreProperties>
</file>